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64" r:id="rId6"/>
    <p:sldId id="258" r:id="rId7"/>
    <p:sldId id="259" r:id="rId8"/>
    <p:sldId id="260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7462-7B75-4745-B08F-91254C3CB943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81C8-6A2E-448E-AB67-B641097B8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65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7462-7B75-4745-B08F-91254C3CB943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81C8-6A2E-448E-AB67-B641097B8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609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7462-7B75-4745-B08F-91254C3CB943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81C8-6A2E-448E-AB67-B641097B8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027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7462-7B75-4745-B08F-91254C3CB943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81C8-6A2E-448E-AB67-B641097B8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013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7462-7B75-4745-B08F-91254C3CB943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81C8-6A2E-448E-AB67-B641097B8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92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7462-7B75-4745-B08F-91254C3CB943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81C8-6A2E-448E-AB67-B641097B8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05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7462-7B75-4745-B08F-91254C3CB943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81C8-6A2E-448E-AB67-B641097B8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964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7462-7B75-4745-B08F-91254C3CB943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81C8-6A2E-448E-AB67-B641097B8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876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7462-7B75-4745-B08F-91254C3CB943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81C8-6A2E-448E-AB67-B641097B8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533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7462-7B75-4745-B08F-91254C3CB943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81C8-6A2E-448E-AB67-B641097B8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009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7462-7B75-4745-B08F-91254C3CB943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81C8-6A2E-448E-AB67-B641097B8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950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7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07462-7B75-4745-B08F-91254C3CB943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781C8-6A2E-448E-AB67-B641097B8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78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myschool.edu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Viber#cite_note-15" TargetMode="External"/><Relationship Id="rId13" Type="http://schemas.openxmlformats.org/officeDocument/2006/relationships/hyperlink" Target="https://ru.wikipedia.org/wiki/Viber#cite_note-2014_02_17_Ved_Viber-18" TargetMode="External"/><Relationship Id="rId3" Type="http://schemas.openxmlformats.org/officeDocument/2006/relationships/hyperlink" Target="https://ru.wikipedia.org/wiki/%D0%9B%D1%8E%D0%BA%D1%81%D0%B5%D0%BC%D0%B1%D1%83%D1%80%D0%B3" TargetMode="External"/><Relationship Id="rId7" Type="http://schemas.openxmlformats.org/officeDocument/2006/relationships/hyperlink" Target="https://ru.wikipedia.org/wiki/%D0%91%D1%80%D0%B5%D1%81%D1%82" TargetMode="External"/><Relationship Id="rId12" Type="http://schemas.openxmlformats.org/officeDocument/2006/relationships/hyperlink" Target="https://ru.wikipedia.org/wiki/Rakute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Viber#cite_note-14" TargetMode="External"/><Relationship Id="rId11" Type="http://schemas.openxmlformats.org/officeDocument/2006/relationships/hyperlink" Target="https://ru.wikipedia.org/wiki/Viber#cite_note-17" TargetMode="External"/><Relationship Id="rId5" Type="http://schemas.openxmlformats.org/officeDocument/2006/relationships/hyperlink" Target="https://ru.wikipedia.org/wiki/%D0%9C%D0%B8%D0%BD%D1%81%D0%BA" TargetMode="External"/><Relationship Id="rId10" Type="http://schemas.openxmlformats.org/officeDocument/2006/relationships/hyperlink" Target="https://ru.wikipedia.org/wiki/Viber#cite_note-16" TargetMode="External"/><Relationship Id="rId4" Type="http://schemas.openxmlformats.org/officeDocument/2006/relationships/hyperlink" Target="https://ru.wikipedia.org/wiki/Viber#cite_note-13" TargetMode="External"/><Relationship Id="rId9" Type="http://schemas.openxmlformats.org/officeDocument/2006/relationships/hyperlink" Target="https://ru.wikipedia.org/wiki/%D0%98%D0%B7%D1%80%D0%B0%D0%B8%D0%BB%D1%8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WhatsApp#cite_note-2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Meta_Platforms" TargetMode="External"/><Relationship Id="rId5" Type="http://schemas.openxmlformats.org/officeDocument/2006/relationships/hyperlink" Target="https://ru.wikipedia.org/wiki/VOIP" TargetMode="External"/><Relationship Id="rId4" Type="http://schemas.openxmlformats.org/officeDocument/2006/relationships/hyperlink" Target="https://ru.wikipedia.org/wiki/%D0%A1%D0%B8%D1%81%D1%82%D0%B5%D0%BC%D0%B0_%D0%BC%D0%B3%D0%BD%D0%BE%D0%B2%D0%B5%D0%BD%D0%BD%D0%BE%D0%B3%D0%BE_%D0%BE%D0%B1%D0%BC%D0%B5%D0%BD%D0%B0_%D1%81%D0%BE%D0%BE%D0%B1%D1%89%D0%B5%D0%BD%D0%B8%D1%8F%D0%BC%D0%B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%D0%92%D0%9A%D0%BE%D0%BD%D1%82%D0%B0%D0%BA%D1%82%D0%B5" TargetMode="External"/><Relationship Id="rId4" Type="http://schemas.openxmlformats.org/officeDocument/2006/relationships/hyperlink" Target="https://ru.wikipedia.org/wiki/%D0%94%D1%83%D1%80%D0%BE%D0%B2,_%D0%9F%D0%B0%D0%B2%D0%B5%D0%BB_%D0%92%D0%B0%D0%BB%D0%B5%D1%80%D1%8C%D0%B5%D0%B2%D0%B8%D1%87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myschool.edu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240369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6600FF"/>
                </a:solidFill>
              </a:rPr>
              <a:t>Цифровые образовательные платформы </a:t>
            </a:r>
            <a:br>
              <a:rPr lang="ru-RU" b="1" dirty="0" smtClean="0">
                <a:solidFill>
                  <a:srgbClr val="6600FF"/>
                </a:solidFill>
              </a:rPr>
            </a:br>
            <a:r>
              <a:rPr lang="ru-RU" b="1" dirty="0" smtClean="0">
                <a:solidFill>
                  <a:srgbClr val="6600FF"/>
                </a:solidFill>
              </a:rPr>
              <a:t>в образовательном процессе</a:t>
            </a:r>
            <a:endParaRPr lang="ru-RU" b="1" dirty="0">
              <a:solidFill>
                <a:srgbClr val="66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64088" y="4941168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Сельницина</a:t>
            </a:r>
            <a:r>
              <a:rPr lang="ru-RU" dirty="0" smtClean="0"/>
              <a:t> </a:t>
            </a:r>
            <a:r>
              <a:rPr lang="ru-RU" dirty="0" err="1" smtClean="0"/>
              <a:t>Алия</a:t>
            </a:r>
            <a:r>
              <a:rPr lang="ru-RU" dirty="0" smtClean="0"/>
              <a:t> Михайловна, </a:t>
            </a:r>
          </a:p>
          <a:p>
            <a:r>
              <a:rPr lang="ru-RU" dirty="0" smtClean="0"/>
              <a:t>заместитель директора по УВР </a:t>
            </a:r>
          </a:p>
          <a:p>
            <a:r>
              <a:rPr lang="ru-RU" dirty="0" smtClean="0"/>
              <a:t>МАОУ «Лицей № 82 г. Челябинска»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0756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Каталог </a:t>
            </a:r>
            <a:r>
              <a:rPr lang="ru-RU" b="1" dirty="0" smtClean="0"/>
              <a:t>материалов</a:t>
            </a:r>
            <a:endParaRPr lang="ru-RU" dirty="0"/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433" y="1600200"/>
            <a:ext cx="685913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2293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До конца недели авторизоваться </a:t>
            </a:r>
            <a:r>
              <a:rPr lang="ru-RU" b="1" dirty="0"/>
              <a:t> </a:t>
            </a:r>
            <a:r>
              <a:rPr lang="ru-RU" b="1" dirty="0" smtClean="0"/>
              <a:t>в </a:t>
            </a:r>
            <a:r>
              <a:rPr lang="ru-RU" b="1" dirty="0"/>
              <a:t> </a:t>
            </a:r>
            <a:r>
              <a:rPr lang="ru-RU" b="1" dirty="0" smtClean="0"/>
              <a:t>ФГИС «Моя школа»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8229600" cy="86409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https://myschool.edu.ru/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379024" cy="508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2012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Мессенджеры</a:t>
            </a:r>
            <a:endParaRPr lang="ru-RU" dirty="0"/>
          </a:p>
        </p:txBody>
      </p:sp>
      <p:sp>
        <p:nvSpPr>
          <p:cNvPr id="4" name="AutoShape 2" descr="Отзывы о Приложение &quot;Viber&quot; для Android и iPho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Отзывы о Приложение &quot;Viber&quot; для Android и iPhon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Отзывы о Приложение &quot;Viber&quot; для Android и iPhon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Отзывы о Приложение &quot;Viber&quot; для Android и iPhon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0" descr="Отзывы о Приложение &quot;Viber&quot; для Android и iPhone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2" descr="Отзывы о Приложение &quot;Viber&quot; для Android и iPhone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" y="1556792"/>
            <a:ext cx="177165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258686" y="1268760"/>
            <a:ext cx="641777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" pitchFamily="18" charset="0"/>
              </a:rPr>
              <a:t>Viber</a:t>
            </a:r>
            <a:endParaRPr lang="ru-RU" sz="3200" b="1" dirty="0" smtClean="0"/>
          </a:p>
          <a:p>
            <a:pPr algn="just"/>
            <a:r>
              <a:rPr lang="ru-RU" sz="2400" dirty="0" smtClean="0"/>
              <a:t>Владелец </a:t>
            </a:r>
            <a:r>
              <a:rPr lang="ru-RU" sz="2400" dirty="0"/>
              <a:t>мессенджера — международная компания </a:t>
            </a:r>
            <a:r>
              <a:rPr lang="ru-RU" sz="2400" dirty="0" err="1"/>
              <a:t>Viber</a:t>
            </a:r>
            <a:r>
              <a:rPr lang="ru-RU" sz="2400" dirty="0"/>
              <a:t> </a:t>
            </a:r>
            <a:r>
              <a:rPr lang="ru-RU" sz="2400" dirty="0" err="1"/>
              <a:t>Media</a:t>
            </a:r>
            <a:r>
              <a:rPr lang="ru-RU" sz="2400" dirty="0"/>
              <a:t> с главным офисом в </a:t>
            </a:r>
            <a:r>
              <a:rPr lang="ru-RU" sz="2400" dirty="0">
                <a:hlinkClick r:id="rId3" tooltip="Люксембург"/>
              </a:rPr>
              <a:t>Люксембурге</a:t>
            </a:r>
            <a:r>
              <a:rPr lang="ru-RU" sz="2400" baseline="30000" dirty="0">
                <a:hlinkClick r:id="rId4"/>
              </a:rPr>
              <a:t>[13]</a:t>
            </a:r>
            <a:r>
              <a:rPr lang="ru-RU" sz="2400" dirty="0"/>
              <a:t>, с офисами разработки в Республике Беларусь (</a:t>
            </a:r>
            <a:r>
              <a:rPr lang="ru-RU" sz="2400" dirty="0">
                <a:hlinkClick r:id="rId5" tooltip="Минск"/>
              </a:rPr>
              <a:t>Минск</a:t>
            </a:r>
            <a:r>
              <a:rPr lang="ru-RU" sz="2400" baseline="30000" dirty="0">
                <a:hlinkClick r:id="rId6"/>
              </a:rPr>
              <a:t>[14]</a:t>
            </a:r>
            <a:r>
              <a:rPr lang="ru-RU" sz="2400" dirty="0"/>
              <a:t>, </a:t>
            </a:r>
            <a:r>
              <a:rPr lang="ru-RU" sz="2400" dirty="0">
                <a:hlinkClick r:id="rId7" tooltip="Брест"/>
              </a:rPr>
              <a:t>Брест</a:t>
            </a:r>
            <a:r>
              <a:rPr lang="ru-RU" sz="2400" baseline="30000" dirty="0">
                <a:hlinkClick r:id="rId8"/>
              </a:rPr>
              <a:t>[15]</a:t>
            </a:r>
            <a:r>
              <a:rPr lang="ru-RU" sz="2400" dirty="0"/>
              <a:t>) и </a:t>
            </a:r>
            <a:r>
              <a:rPr lang="ru-RU" sz="2400" dirty="0">
                <a:hlinkClick r:id="rId9" tooltip="Израиль"/>
              </a:rPr>
              <a:t>Израиле</a:t>
            </a:r>
            <a:r>
              <a:rPr lang="ru-RU" sz="2400" baseline="30000" dirty="0">
                <a:hlinkClick r:id="rId10"/>
              </a:rPr>
              <a:t>[16]</a:t>
            </a:r>
            <a:r>
              <a:rPr lang="ru-RU" sz="2400" dirty="0"/>
              <a:t>. Компанию основали сами создатели мессенджера</a:t>
            </a:r>
            <a:r>
              <a:rPr lang="ru-RU" sz="2400" baseline="30000" dirty="0">
                <a:hlinkClick r:id="rId11"/>
              </a:rPr>
              <a:t>[17]</a:t>
            </a:r>
            <a:r>
              <a:rPr lang="ru-RU" sz="2400" dirty="0"/>
              <a:t>. До февраля 2014 года крупнейшими акционерами </a:t>
            </a:r>
            <a:r>
              <a:rPr lang="ru-RU" sz="2400" dirty="0" err="1"/>
              <a:t>Viber</a:t>
            </a:r>
            <a:r>
              <a:rPr lang="ru-RU" sz="2400" dirty="0"/>
              <a:t> </a:t>
            </a:r>
            <a:r>
              <a:rPr lang="ru-RU" sz="2400" dirty="0" err="1"/>
              <a:t>Media</a:t>
            </a:r>
            <a:r>
              <a:rPr lang="ru-RU" sz="2400" dirty="0"/>
              <a:t> являлись израильские семьи </a:t>
            </a:r>
            <a:r>
              <a:rPr lang="ru-RU" sz="2400" dirty="0" err="1"/>
              <a:t>Шабтай</a:t>
            </a:r>
            <a:r>
              <a:rPr lang="ru-RU" sz="2400" dirty="0"/>
              <a:t> (55,2 % акций) и Марко (11,4 %), а также американская компания IRS </a:t>
            </a:r>
            <a:r>
              <a:rPr lang="ru-RU" sz="2400" dirty="0" err="1"/>
              <a:t>West</a:t>
            </a:r>
            <a:r>
              <a:rPr lang="ru-RU" sz="2400" dirty="0"/>
              <a:t> (12,5 %). С февраля 2014 года 100 % акций компании принадлежит компании </a:t>
            </a:r>
            <a:r>
              <a:rPr lang="ru-RU" sz="2400" dirty="0" err="1">
                <a:hlinkClick r:id="rId12" tooltip="Rakuten"/>
              </a:rPr>
              <a:t>Rakuten</a:t>
            </a:r>
            <a:r>
              <a:rPr lang="ru-RU" sz="2400" dirty="0"/>
              <a:t> японского миллиардера </a:t>
            </a:r>
            <a:r>
              <a:rPr lang="ru-RU" sz="2400" dirty="0" err="1"/>
              <a:t>Хироси</a:t>
            </a:r>
            <a:r>
              <a:rPr lang="ru-RU" sz="2400" dirty="0"/>
              <a:t> </a:t>
            </a:r>
            <a:r>
              <a:rPr lang="ru-RU" sz="2400" dirty="0" err="1"/>
              <a:t>Микитани</a:t>
            </a:r>
            <a:r>
              <a:rPr lang="ru-RU" sz="2400" baseline="30000" dirty="0">
                <a:hlinkClick r:id="rId13"/>
              </a:rPr>
              <a:t>[18]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2556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Мессенджеры</a:t>
            </a:r>
            <a:endParaRPr lang="ru-RU" dirty="0"/>
          </a:p>
        </p:txBody>
      </p:sp>
      <p:sp>
        <p:nvSpPr>
          <p:cNvPr id="4" name="AutoShape 2" descr="Отзывы о Приложение &quot;Viber&quot; для Android и iPho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Отзывы о Приложение &quot;Viber&quot; для Android и iPhon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Отзывы о Приложение &quot;Viber&quot; для Android и iPhon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Отзывы о Приложение &quot;Viber&quot; для Android и iPhon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0" descr="Отзывы о Приложение &quot;Viber&quot; для Android и iPhone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2" descr="Отзывы о Приложение &quot;Viber&quot; для Android и iPhone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556792"/>
            <a:ext cx="17335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306600" y="1628507"/>
            <a:ext cx="60098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/>
              <a:t>WhatsApp</a:t>
            </a:r>
            <a:r>
              <a:rPr lang="ru-RU" sz="2400" baseline="30000" dirty="0">
                <a:hlinkClick r:id="rId3"/>
              </a:rPr>
              <a:t>[К 1]</a:t>
            </a:r>
            <a:r>
              <a:rPr lang="ru-RU" sz="2400" dirty="0"/>
              <a:t> — американский бесплатный сервис обмена </a:t>
            </a:r>
            <a:r>
              <a:rPr lang="ru-RU" sz="2400" dirty="0">
                <a:hlinkClick r:id="rId4" tooltip="Система мгновенного обмена сообщениями"/>
              </a:rPr>
              <a:t>мгновенными сообщениями</a:t>
            </a:r>
            <a:r>
              <a:rPr lang="ru-RU" sz="2400" dirty="0"/>
              <a:t> и </a:t>
            </a:r>
            <a:r>
              <a:rPr lang="ru-RU" sz="2400" dirty="0">
                <a:hlinkClick r:id="rId5" tooltip="VOIP"/>
              </a:rPr>
              <a:t>голосовой связи по IP</a:t>
            </a:r>
            <a:r>
              <a:rPr lang="ru-RU" sz="2400" dirty="0"/>
              <a:t>, принадлежащий компании </a:t>
            </a:r>
            <a:r>
              <a:rPr lang="ru-RU" sz="2400" dirty="0" err="1">
                <a:hlinkClick r:id="rId6" tooltip="Meta Platforms"/>
              </a:rPr>
              <a:t>Meta</a:t>
            </a:r>
            <a:r>
              <a:rPr lang="ru-RU" sz="2400" dirty="0"/>
              <a:t>. </a:t>
            </a:r>
            <a:endParaRPr lang="en-US" sz="2400" dirty="0" smtClean="0">
              <a:latin typeface="Times" pitchFamily="18" charset="0"/>
            </a:endParaRPr>
          </a:p>
          <a:p>
            <a:pPr algn="just"/>
            <a:r>
              <a:rPr lang="ru-RU" sz="2400" dirty="0"/>
              <a:t>С 21 марта 2022 года убрана возможность рассылок массовых уведомлений с территории России, Украины, и Белоруссии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9876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Мессенджеры</a:t>
            </a:r>
            <a:endParaRPr lang="ru-RU" dirty="0"/>
          </a:p>
        </p:txBody>
      </p:sp>
      <p:sp>
        <p:nvSpPr>
          <p:cNvPr id="4" name="AutoShape 2" descr="Отзывы о Приложение &quot;Viber&quot; для Android и iPho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Отзывы о Приложение &quot;Viber&quot; для Android и iPhon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Отзывы о Приложение &quot;Viber&quot; для Android и iPhon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Отзывы о Приложение &quot;Viber&quot; для Android и iPhon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0" descr="Отзывы о Приложение &quot;Viber&quot; для Android и iPhone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2" descr="Отзывы о Приложение &quot;Viber&quot; для Android и iPhone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52" y="4055734"/>
            <a:ext cx="1296145" cy="1331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52" y="1679168"/>
            <a:ext cx="1200713" cy="1220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771800" y="1623498"/>
            <a:ext cx="59046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" pitchFamily="18" charset="0"/>
              </a:rPr>
              <a:t> </a:t>
            </a:r>
            <a:r>
              <a:rPr lang="ru-RU" sz="2800" b="1" dirty="0" smtClean="0"/>
              <a:t>Телеграмм</a:t>
            </a:r>
          </a:p>
          <a:p>
            <a:r>
              <a:rPr lang="ru-RU" sz="2800" dirty="0" smtClean="0"/>
              <a:t>Проект </a:t>
            </a:r>
            <a:r>
              <a:rPr lang="ru-RU" sz="2800" dirty="0"/>
              <a:t>создан </a:t>
            </a:r>
            <a:r>
              <a:rPr lang="ru-RU" sz="2800" dirty="0">
                <a:hlinkClick r:id="rId4" tooltip="Дуров, Павел Валерьевич"/>
              </a:rPr>
              <a:t>Павлом Дуровым</a:t>
            </a:r>
            <a:r>
              <a:rPr lang="ru-RU" sz="2800" dirty="0"/>
              <a:t>, основателем социальной сети «</a:t>
            </a:r>
            <a:r>
              <a:rPr lang="ru-RU" sz="2800" dirty="0" err="1">
                <a:hlinkClick r:id="rId5" tooltip="ВКонтакте"/>
              </a:rPr>
              <a:t>ВКонтакте</a:t>
            </a:r>
            <a:r>
              <a:rPr lang="ru-RU" sz="2800" dirty="0"/>
              <a:t>». 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771800" y="3848947"/>
            <a:ext cx="60486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" pitchFamily="18" charset="0"/>
              </a:rPr>
              <a:t> </a:t>
            </a:r>
            <a:r>
              <a:rPr lang="en-US" sz="2800" b="1" dirty="0" smtClean="0"/>
              <a:t>VK </a:t>
            </a:r>
            <a:r>
              <a:rPr lang="ru-RU" sz="2800" b="1" dirty="0" smtClean="0"/>
              <a:t>Мессенджер</a:t>
            </a:r>
          </a:p>
          <a:p>
            <a:r>
              <a:rPr lang="ru-RU" sz="2800" dirty="0" smtClean="0"/>
              <a:t>Проект </a:t>
            </a:r>
            <a:r>
              <a:rPr lang="ru-RU" sz="2800" dirty="0"/>
              <a:t>создан </a:t>
            </a:r>
            <a:r>
              <a:rPr lang="ru-RU" sz="2800" dirty="0">
                <a:hlinkClick r:id="rId4" tooltip="Дуров, Павел Валерьевич"/>
              </a:rPr>
              <a:t>Павлом Дуровым</a:t>
            </a:r>
            <a:r>
              <a:rPr lang="ru-RU" sz="2800" dirty="0"/>
              <a:t>, основателем социальной сети «</a:t>
            </a:r>
            <a:r>
              <a:rPr lang="ru-RU" sz="2800" dirty="0" err="1">
                <a:hlinkClick r:id="rId5" tooltip="ВКонтакте"/>
              </a:rPr>
              <a:t>ВКонтакте</a:t>
            </a:r>
            <a:r>
              <a:rPr lang="ru-RU" sz="2800" dirty="0"/>
              <a:t>».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23173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Моя школа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В </a:t>
            </a:r>
            <a:r>
              <a:rPr lang="ru-RU" dirty="0"/>
              <a:t>Челябинской области проводится апробация федеральной государственной</a:t>
            </a:r>
          </a:p>
          <a:p>
            <a:pPr marL="0" indent="0" algn="just">
              <a:buNone/>
            </a:pPr>
            <a:r>
              <a:rPr lang="ru-RU" dirty="0"/>
              <a:t>информационной системы «Моя школа» (ФГИС «Моя школа») (</a:t>
            </a:r>
            <a:r>
              <a:rPr lang="ru-RU" dirty="0" smtClean="0"/>
              <a:t>Постановление Правительства </a:t>
            </a:r>
            <a:r>
              <a:rPr lang="ru-RU" dirty="0"/>
              <a:t>Российской Федерации от 07.12.2020 № 2040).</a:t>
            </a:r>
          </a:p>
        </p:txBody>
      </p:sp>
    </p:spTree>
    <p:extLst>
      <p:ext uri="{BB962C8B-B14F-4D97-AF65-F5344CB8AC3E}">
        <p14:creationId xmlns:p14="http://schemas.microsoft.com/office/powerpoint/2010/main" val="924166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ru-RU" b="1" dirty="0" smtClean="0"/>
              <a:t>Моя школа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1"/>
            <a:ext cx="8229600" cy="86409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https://myschool.edu.ru/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379024" cy="508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1732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Вход, через </a:t>
            </a:r>
            <a:r>
              <a:rPr lang="ru-RU" b="1" dirty="0" err="1" smtClean="0">
                <a:solidFill>
                  <a:srgbClr val="FF0000"/>
                </a:solidFill>
              </a:rPr>
              <a:t>госуслуги</a:t>
            </a:r>
            <a:r>
              <a:rPr lang="ru-RU" b="1" dirty="0" smtClean="0">
                <a:solidFill>
                  <a:srgbClr val="FF0000"/>
                </a:solidFill>
              </a:rPr>
              <a:t>!!!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377" y="1600200"/>
            <a:ext cx="476324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8242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0"/>
            <a:ext cx="7056784" cy="6677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8411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8640"/>
            <a:ext cx="5749999" cy="6061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14933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68</Words>
  <Application>Microsoft Office PowerPoint</Application>
  <PresentationFormat>Экран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Цифровые образовательные платформы  в образовательном процессе</vt:lpstr>
      <vt:lpstr>Мессенджеры</vt:lpstr>
      <vt:lpstr>Мессенджеры</vt:lpstr>
      <vt:lpstr>Мессенджеры</vt:lpstr>
      <vt:lpstr>Моя школа</vt:lpstr>
      <vt:lpstr>Моя школа</vt:lpstr>
      <vt:lpstr>Вход, через госуслуги!!!</vt:lpstr>
      <vt:lpstr>Презентация PowerPoint</vt:lpstr>
      <vt:lpstr>Презентация PowerPoint</vt:lpstr>
      <vt:lpstr>Каталог материалов</vt:lpstr>
      <vt:lpstr> До конца недели авторизоваться  в  ФГИС «Моя школа»</vt:lpstr>
    </vt:vector>
  </TitlesOfParts>
  <Company>МАОУ лицей № 82 г. Челябинска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Цифровые образовательные платформы  в образовательном процессе</dc:title>
  <dc:creator>Алия М. Сельницина</dc:creator>
  <cp:lastModifiedBy>Людмила С. Назарова</cp:lastModifiedBy>
  <cp:revision>19</cp:revision>
  <dcterms:created xsi:type="dcterms:W3CDTF">2022-11-14T03:41:43Z</dcterms:created>
  <dcterms:modified xsi:type="dcterms:W3CDTF">2022-11-30T09:35:32Z</dcterms:modified>
</cp:coreProperties>
</file>